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1362E0-7D34-451A-83A3-8F1EBB40893C}" type="datetimeFigureOut">
              <a:rPr lang="hu-HU" smtClean="0"/>
              <a:t>2013.02.27.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37F57E-6B39-46FD-95F2-0C29980F5E0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5556452" cy="2868168"/>
          </a:xfrm>
        </p:spPr>
        <p:txBody>
          <a:bodyPr/>
          <a:lstStyle/>
          <a:p>
            <a:pPr algn="ctr"/>
            <a:r>
              <a:rPr lang="hu-HU" sz="6000" dirty="0" smtClean="0"/>
              <a:t>A helyes táplálkozás</a:t>
            </a:r>
            <a:endParaRPr lang="hu-HU" sz="6000" dirty="0"/>
          </a:p>
        </p:txBody>
      </p:sp>
      <p:sp>
        <p:nvSpPr>
          <p:cNvPr id="35842" name="AutoShape 2" descr="data:image/jpeg;base64,/9j/4AAQSkZJRgABAQAAAQABAAD/2wCEAAkGBhQSEBUTEhQUFRUWGRkYGBYYGBwcHBofGRgXHRoaGxwXGyYgGBojGRoZHy8gIyopLSwtGh4xNTAqNScrLSoBCQoKDgwOGg8PGiwkHyQvKiovLDQ1LCwtLC4pKi8sLCovLSwvNTQtLzA0LCwsLC8sLCwsLCwtLCwqLCwtLCwvLP/AABEIAOEA4QMBIgACEQEDEQH/xAAcAAEAAwEBAQEBAAAAAAAAAAAABQYHBAMBCAL/xABBEAACAQIEBAQDBgMGBQUBAAABAhEAAwQSITEFBiJBBxNRYTJxgRRCkaGxwSNScjNiorLR8BdDkuHxFRYkgtII/8QAGgEBAAMBAQEAAAAAAAAAAAAAAAMEBQIBBv/EADIRAAEEAQICCAYCAgMAAAAAAAEAAgMRBBIhMUEFExQiUWFxgTKhscHh8JHRUtIjJEL/2gAMAwEAAhEDEQA/ANxpSlESlKURKUpREpSlESlKURKUpREpSo3j/GVwth7zKXygkIu7QCYE6TAO9eE0ikqVXORucl4nhjiEtPaGcqAxBmAOoEaRJI+hqx16iUpSiJSlKIlKUoiUpSiJSlKIlKUoiUpSiJSlKIlKUoiUpSiJSlKIlKUoiUpSiJXBxzGWrWHuPfZUtBSHLGBB0g/OY+td9VTm+7mZbZEqIaOxMmPwgVTzcpuLEZHC1LFGZHaQuHw6xmGGHFvA3Fa0twqUEnLmXNILdWup6p7+lXmqXy7w9FxS3VUKzIbbED4l+IT7gjQ+5q6VH0dmNy4tbdt6ISaIxO0lKUpWgokpSlESlKURKUpREpSlESlKURKUpREpSlESlKURKUpREpSlESlKURKUrnx3ELdlDcvOltBuzsFA+poi6KqXOQW21u4zABujUgaiSN/afyqA5t8ScG6MtniAt5Arza1LdUZZI111yrrG+lWvh/F8DxOwAGw+JQgFrZytHzRtR9RVPMxm5UZidt5qdjuqp4O++y8eWHR3Yq6sVAkAgkZpiY22NWeqBxjibcNvpYweDtW7LAMzJaMMdiP4cAECNTJ1q7WMSWUMF3AOjA/mN6g6Ox48VhhZZI3J8bUL8jrnu8l00r+UYncR/v2r+q014lKUoiUpSiJSlKIlKUoiUpSiJSlKIlKUoiUpSiJSlKIlKUoiUpSiJVa8QsVhbeBdsdb8yxKhgELQSdG0+GN82kfWDZa/loOhoi/N9/gfA7pL2sT5ayOgs4IE9QAuaxGx7H1q1eGA4Pb4h5eGJu33Um2xVmFvKpzBWYdJInXvqJGgOnYjkzA3DmfB4Vj6tYtk/iVrt4fwizYEWLNq0DuLaKn+UCvEURz1y39uwptC6bUMHmCQcoPSygjMNZ+YFUzwk5ssEHBIbxMu6uQApGkgICSggT31J22rVqzbnDnTC8FxdqMCsXwzXb9tFRvi2ByxcbQkrI+6e9dsEQsuFmtj4KwJ39UYT8N37rQg4Hd/qG/0r3BqpWfFTh7C23ngW7o6brAhAw3tuT/Zv3hoBGxNWnDYpLih0ZXVtQykEH5EaGuVXXrSlKIlKUoiUpSiJSlKIlKUoiUpSiJSlKIlKUoiUpSiJSlKIlKVz44sLbZfiymNY1gxr21oi96g1vvexpCsRaw6w8HR7twaKfUJbIaPV19KgLPNWIPxYS5P917TD6Eup/Kpzl66y2brtZNnqZ4LhyxMszNlkAk6RJ0A9qhEgcaVrqjE0uNeHEHj7qnc2cIsXOIs1wXy5CiLd51WAojpA0Mb1ofBrASxbUAgKoABJJgbSTqTVQXjVtLhZupiZJGu9W7hmMW4kqZFdteXbEqnpANqM47zzhcIxS483AMxRRJA7Zjss+5qsDxBwHErNzD4lPKVhvdyMoJMAg9mBIMxp61SvEjBlOLXkuHKmICOrGY0UAH6MrKR7/KqfiFAchSSASATvA01FVXzua5fU4vRePLCDZsjj4fvmr1h+XFGfD4hU/hEBMoBVrRE23Ro1Qy2upBDSSda5W4Xdwb+Zw++bLblQelzvDW4yER6idRqK+8t82WThxhMYWVRIS6B1WpM/wD2Q6SP/NcvHOWsZZi4hW7ZYdF1G6GX0DwYJ7q4B00ZiK6Dr3CxsvEfjup3DkfFal4deIY4grWrq+VirQBuW+zKdriTrlJIkHUEjeQautflnlHj1zC8Ywt520LLbuAagLd6SpgaxObXutfqUVaBsWqK+0pSvUSlKURKUpREpSlESlKURKUpREpSlESlKURKUpREr+XFfHcASdBULieY8rGACvuYqllZ8GLQlNX7qSOJ8nwhYOebOK2GNgghkJWXsnM2pGpjsO4/Oti5GW//AOkk4oubrC6TnENGoGkAgaTr61LYHmi1cuC3HUdBBkfjUpjx/Cuf0N/lNdY80c41xusKebuN0FlHxWVpa1q7clLCt8h+9VZLVW7lJYVvp+9ex8VUTnXguExGGIxhRFHw3WIBtsdipOx9u8a1ifNfJeMwzZmtm7bgZcRZUsrjsWCyVMRqfxO9aTxrlbGcQxV3D44RgZz2blllVhGgRg0lpBMyNCNDFSHDOWThMY11cTca1kFu3h9cttQqgAnN1BY00BE6k17I0OO4Wli5MmP8BvyWc8oeGOIvuLmJtizZif4oILTsAoIYesmPrWmcr8NscPsNazhszEtE5ddAAGJ+7AJ7xJqK47zGfMKgk9t+/wC1V7E3brFYzHMwEDWPn6VV61rDTQrsrpckf8h222Cvh5Y4diHFxsJYLggh8gBkajVYn61aBWeYfGtbhQUjSZYa6bRU3hcTed7YS4Ik9MaRA3J32/OrDJ+RCzZMWtwVaaV8Br7VtUkpSlESlKURKUpREpSlESlKURKUpREpSlESlfK+FqWigucLzLYlSRr2+VZTxG+X0Zm3mth47ws37YQMF11JE9vSoTC+G2HBm61y6fQnKv4Lr+dfO5ODLNlOeBttR9luYOZDjxd7iqnyNenG2/r/AJTWqY7+yf8Apb9DXJw/huHs/wBilpNcsqBM+hO5PtUgygiDsa08LF7OwtJuzaz8zJGQ/UBW1LOra1auV16W+n70u8s2V6izqP6hA+rD96lMHg1trCbHvvNWWsIKpr0vqSpAMEggH003qm3MeZuToFAWT8zP5V3Y7h+Kth2F/EXs/wB235KG0AcwKKU6zplMmSDt6emK5Za7YyteJdtWdkAJmYlVIAIEDT0qGYPf8I3CuQOYz4jsVm+J4s1y9CiEUmT3JHYe+w+tQXEub7iXjbU6gOSQDMsAB+Akj51bsbyXibVwBLTXFUQGUCCTJJ3kST3ru4PyHiX6rkWQf5jmb5wpgfUis5sUhdu0lbByIWN2IpUXhQzPmLFiY3mtW4Ups4N8RlLNbRyg9QB1f1bflUjheSMKpV2ti5cAEuxJmP7s5fyqiczcN4niMeLdlLltAwi6NEUA/EGHoOw17RVlsL4zZ3v5KoZWZBIBoDxVn5V8RLeLuraBBZpiPYE/hAq61C8M5Rwli616zYtpdaZdVg67wNlnvEVNVfia5opxtZkz2OdbBQSlKVKoUpSlESlKURKUpREpSlESlKURK+TX2uDjHExYtFzvsB6mo5ZGxsL3cAumtLjQXJx/josrAPWfrHvUJyxiHxGILySqAyexJBAHudz9PeqpjMZcxF3IpLM5gR3J/Qft86/nDc7vY4jZ4dhArW1uql1wATcckC6fZFEgR/LXzsJfmTiaT4W8B9PfxV7I0YsWni4q78888Jw+wWGW5e+7aneCuYmPQEe+orF8V43Y5tGYeWxE5FVXyycwVipIYjQN2gHeunxE4K1u/ftlnfWQWjMQwnNoADr6elUt8FKDNpOh+caVrtn1Xq8aWB2iydXI0vn/AK9fDsLF26ELhlUvqIJIYkADOD94Aa1vfIXiP59kW74PngCBIJuwCTGg68oJjWY9a/PNrBNauMGG2sjuP/H6VfOQ7BbF4aVJC3be3oT8WnppSSTQQWrx0mhw0cFHeInHsZcvlcXc+EhhbVgUAfqTKF0IyEanX1r+PDTxFu4LGIjMTh7rKlxGbRQSALgmcpWZ0iQCPSLV4i8tniGLuW8HaY3kzF83STtCDMQAogxO8mKrHBPBTiT3LZeyLS+YocuySqgqS+XN1iCdt4IqeFwcLVqMcV+l8Zi1toXbYVF8oYxbuERxJJnOSZJees/U7eggaRUdzrg7lzIqSR2A2JO8/T1964OAG7h8Nct5rRKyT5bTkKg5gSfvSB27Gs2TPcydwIOlu3De6v8ApaIgBjBB3KvTVjvMPiPjsPcNsMgKEo3QDLKSCdu+h+tdfJPiJmxJS87Fbh6WY6e2+xqc8QuURdU4hFzGP4qjcgDS4sbso0I7r/TBmMzpmam2C3iPL9+6sYpjxpx1zQ5p/bVJw/jRjF+JbLfNCP8AKwqQs+OV0fHh7R/pZh+s1nONwBR4PzB7EdiD3FeJt1wJ3f5L64dG4sgsRgjy/BWv4PxxtN8eGuD+l1b9QtXrgXMdvFh/KzdGUNIiCwnL7kCJ+Y9a/PPAOEPcuoEUszGEUfeP7KNy2wAmtu4TjsHw2yuHu4i2LklrhP3nb4iYnKNgAdgBU0M7nO7x7v3XzfSeLDG4R47Tq4mrKt1K8sPiFdQyMGUiQwMgj1BG9etaKwuCUpSiJSlKIlKUoiUpSiJSlKIvhrNuduNF7pRTonSB+p/Hv7Vol/EqsZiBO3vVX4xwDDB/tTSQDrbGzNP4j1I/1rL6RifKwNaRQNlWcaVkbtTlUOIYkcM4a+LbTE3h5dgd1zDV49Qsn/pHeuDwN5Xz3Hx1waJ0Wye7EdTfRTE+rH0qa8RORL3F7mGu4e9bW1bBVkfMIJIJYBQZMQI0+Ea1G828w3OF+ThMG4VLKDNIBJacxcyO8kwN5+VdxsZCxtcPqVy2CXOntouhauPP3I5x3ltbcW3XpZjPw7wABqZ7SN6ybE8qXUN0MsZB8MR8OoMf9Q+o9q6/+MeMe2q51QqutwKAzNPcEERH8v4DarzwXzOJYK1i4IuZmW4qgBbmUlc2vt+4qHIaSS6Mb8/NQZXRjmxifxNVzWVX8IJtkx0yrfJv2/1FXPw24blxVpdwjMfwUx+35VGcd4GRc00AkRHrsf2NaF4ecFHlm8w3Iy/MASfxH61TiDpXtaOW59is+KIh2/JeHMPiN1vaw1oXCpjzHPRKnso1YA95G1R/L3NWOvYrD2LjdTOXbKqBDaCsHDaZgQchXLrJMyBp7cX5Ru+e4S3FotK5QToY3O8zNTvK/KnkuLjLlInfcyCPoNa7ZlZLsnRpNXv4V42vq5ocVuPbSLI9Su7jnE7nmC1YttdZVDXMpUZAxIQ9ZAJbK0DsASe0w45Yxl+6vnvZsYaQz2rUtcuf3XcqBHYkTO3vV0t4dQxYKAzRmIAkxtJ7wK9DWqcSNzzI7f6LJbK5ooKm4nw34Zam8bPlrbBZouXAsKJkgNuN5FVLi3iVj7GJ8jB4HE4hGCsjX0uFmUqCCotouVdYlyzTvG1VHxS5jxBx+ItEkKj5VHooAyx3E6N7zVr/AP5+x951xaOzNbU22EkkBmz5on1ABPyB71Iwgk0FanxjHGHF1mgfS/NW/G8h2sXbW6ynDXnVWuWxldAzAFgVOhIMjMpWYk1EW/B2DriEj2sa/TNdIH4Gug8zucTetm6wyXHUDaIYgbVa+BcX81WDEZkiT6gzB+ehrKjysabIMLmEH5GvRe/9iCO2vNHwJXFhOWrOAsO1kHPlg3WMufrACgb5VAGm1Ytzm480kEmf171+gb+NssCrOkEQQSO9Z7xnwzw91ujFhEmcpAciewOYaV5khhla9j20BVWFpdD5ceOXdbYJ50SvPwNx9xreItMSUQoy+xfPmA+eUGP9a1OqTguJ8P4ThxbVmImSQpZ3Y9zA1PYAfSpHlPnRMcbgRGTJqMxEkZmWdNiCII7HStKCaMtDQ61k50rZZ3PaKB/b91ZaUpVtU0pSlESlKURKUpREpSoDmLmlMN/DAZ7xWVtqrNuYDOQIRJ7kjY1y5waLK7Yxz3BrRuoTnm+9u+jT0ZdN+x6tPw+cVAWeZ3zZWEiJltdDpJnaD930Irx5f5qv8SxBwmJtAHri4BBt5Qer3BIVY/vCu/F8rX0Yk2maJhkMjXvp1RpsRWDkB5cZGg0VLPjOgfofx4qxcD47ltkQsKSdNNO5j1/0rn545ewuJwzYl7RZ1UHMpIbKCJnsYE7jSvLgnB8QX6kyAdyI33Osy3aKtGN4SGUZbj2SogMhER6Mrgow+Yn3q5j63xkOGy9x5TDKHg1+8F+euW+H2r/E7Fk2/NRrgBRi3wd9iICqJ9NK/SGEwiWkW3bVURRCqoAAHoANqzC9jxgrx+x3sJeusYYW8L/EOuxawY37aV/XH+Jcau2gUw7opGoSA59yuYuvyqSOXQNNEn95rZy8c5UgeC1jfPb5ULVn5x+xKua/cFtxoMsFj7FRv9Yry5O5kS/Za1hEc+UQM9zKB1SZOXvvoB6VnfDcRg7LA8RwmLa5uTdJCz7KQk/UmtK5b52wFzLZsFbW+W2VCD10jSa5YQ59khvpx/kqHJ6PbDESxjnH/LbSPQC/mvuN5hawWUfxGB1JEAGJMd409fwro4Hzgl+55ZgN2g7/AEOo1mofnbgzXCXw120HYQyM4Gb3Hr8jUfyhyNiFxIv4lVtlCDIYEtlmB0sRlkzr6VAx07ZtLd2/yqWmAxXz+auHG+NvhJuvb8yx0j+HHmKxIAkMwDqSRqCCvcESRntrxAb7TiHdzbAchVJk5RGURqNfapvxF5VxV24uIwx8xhlUWfowJksBl2nvr7VlvEOAX2uWM3m+Zeu6oFK6jYKCJ6Wyj9a9zNcjtB2HIi7tUh4rS+OcP4XxBkuYoNbvECcrFSQJADQIPeDE6b1ZuTcLg7FnyMGoQAkspMsTsWZiTJ0HfYCsb4hbv2blwYmyzuoUWjorKGEqTGwzHf6RVt5IttavWlttczuuZ/MJg5oMyRrJnaRp2qt22aMt1UeAO25+f2G671FwonZW3mTw8t4m956XHsXTGYqAVeNiVMdUaSCPea9uE8lLZtsrXrlxmZWz6KQVDAQB26jvXj4j81XMDhVe0BndsgciVTQkn3OmgPv6RUL4YczYnGNce9LovT5kwoM5oCquUmCNfQfKtOSKFz6LbJ4+6siGbs/XX3brzXFxjgtsPNvFZi23efkAda4Ry/eGtzFBF/o1/wAb6fhV/wCNcl273VaZsO+vVb0DTuGAiddZEH3rGPETkdsAEd7l2/5haCFYKsR8bEnKTOgjXX0rDd0VMHGnAD0B+qsx5TXAA8VaWxGFw6ljczvEFy0ufUKQALYPfKJPrXPyxzUTj7ItjKHZUCAR0HQ6dhMR7iayzCK7EKigE6ACWb6D1+lbN4W+Hdyy4xWJVlbdEb4yY+Jh90AbA6/KNZoOjureCHEn6fv4XMzmhptavSlK+kWUlKUoiUpSiJSlKIvk1X+K86YWxOZw7bFUGY69idh279x6iqv4gc4srGwjBbY6XIJzMZEicpAQSFO8lojQ1ld7GG48BnYn/lwTIgZh0gEsJIP9J11qlJkG9Lf5V+HE1DU5ab/xAs2XdrGDtozbsXALbGDlUxuDBO/rBNeGI8VsSGIFmzMyFOcnLBJ2bUxBkae8GRnF3HLcRdW80bwplVAA6tIYEZmgEmQCTrowuJ0yK6tmgKAMxaFJUEkBZzkDp1Go16qr6pBzVoxRnci1pn/GBkaHsIwkglWKzA1y6MCZ2HeRVm4fxbA8TIDAM6CTZuzK+spOVo2J1jvFYLicQYzLkIEJ1HqJMkZgD65jqfuQdRXnhOZ2tXUuIzB7bKwjLl0PYoNRAj1PVJMmZmOf/wCtwoXQs4sNFfoe9zRgcIfKz27YBIYIvShHZ8ghfrQ+IOA7Ym2flmP6Cs953fz7lt7S+XeuWbd5SuYq+ZcxS5pAnYA7x6mqZhcecrGxaseYsm5YuWUaD3KMyFiveNY/MxHLc1xbQ2/f0qRmC17A6zZW43OfcAwIN4MPTy3IP0ya1GJx3g9tjcC2UYggt9nYEjv/AMusntc2mINnh5I7eVaU/wCKwDU5y2bnEjct2cNhA1sAkm3ZyjNMbWCDqNt/nTr5XGtN+w/2XXZWMaSSQPX8LV+FYTB4m0L2HCm28w1vMgMEgyojUEEaiujH8ZWwsKrPEAKpE+g3OtQ2FxYGHNi2Aq2ItMyKERnjrKBNlzT6azVEucxXLeOay7t5dxQROuWdDAadiDvXjsljH6GCjXHZVWYjnAu8OSt3HfEtsKevDEqPvZ4B0nTp1r34Z4q4O6VF0myTEF9V1/vD4d9zFUDm3E37PmWrpFy2QfuxIPfTRT6ekVQsRiA1jSZWD+x/auYsiQnjYtWuxMIFir5hfqp8PbcSVRgREkAyp1j3Hf0qn8R51RbgXDJbdElfMiRIkFbeWAYykbie2gmqj4dcwXsXwjGYTqe5Ytxag9TK4aEBkbFSBrswHaqRheNtgzDEPZzGV2uW+oZlKnvoRB1E9qly3PLaj4lQ4+M0Od1m9ftrduGcz2r6ZL4QE6GdbZI3HVsfY/jViw9hUUBFVV7BQAPwFYrwvj1q+VFt1YsFXJIJJI6UE77tKt6aHatXtY37PYtLdkvlAhRuQNYqHEzHgO6/YDmucvHayiznyUlicQEUsdhULZ5iS43lugCtpJ219ZEe1cHGeIM4BIdS05bZMCBEsdBGp7+9Va5eHmEaBRrmO/fUE7mszL6Vl66otmjy4/0vYMQOaS7itF4amHDsLCW1YfEUQL+YAmpIVmnL+Ia7cCIzxMmND84iNu5NaH54XQk6dz+prWwM107SZG1XPkqs8PVuq100rgPFrZJCupKzmWdREzpvpB/CvX7RqPQ6fuD9avdfHyKh0ldVKUqdcpSlKIlfDX2q7zBzcmHby16rmkjcKD6x39v9mKWVsTdTzsumMLzTVmHPGDu2MYyG2ct1mYXAW6how1mJXLGu2h7CqTiCHB+7qRlbRWb+I0rGiqFy6akloFb5Z4oLwyYhbN224JGgIj5MSD865uIcn8LAz3MPbJbWJb0HYNA2H4VQY6N1ua7bzWkJnABhbv5L88cSxJzI41lRpmLEKRlysTJzaEEiNMpAHb+MdxecoyuBlIZWuFxJjrXODBOgPyEQda2rE8PwCf2WAw475rgzn/Ef9a+4fHeU38G1hLcRtZRf0WajOdA01xVjs8jxdV7/ANLFMFwjE3nizh790aaJbfqAAAkqDGg9e5rReTfCQi/bbiLW7SBZFg3P4lwCTLAGEUTBAOwIgSTWr8K5lNwRcWNhmGon1jeKomO4NxBXW7iV88tcABS4TlAMyoTKADJKZgxUggghqtdeHt1R7qpodqLX7KzcwW8SX8xLNjE2OnIAvUojs6HNvJ0BG1Z/jsDh/tgxF5Lti2TFzI/VaJ+G4IXqUGQQVmJ0010zlO85uXAGmwo6AQATmJZWEKNCCZ1IkaRsJjjXBLeJtNbdR1AjNGo+R/aq4idKOtad/A8/K/D1UjMgQnq3D3F/TxWJ83ct2VjEYO+t60YzshRmHrmXYE9jAHbTSrbyj4flrVq/Yx1wWnKXFC22tGAdQyi5lJMZSSD9a4+W/B2Vu/aM1tldhaIYMGTTUrupBmCGEg7VYuX+U8fhcTbAxefCKCGtszOSMpChA6kpBjZu3fapY496LTXLy8vFSzzgspjxY47cfypXhCKUu2wIZXzNIA1YkyPbfU1SObOTrj4hLywFXQydSCRtHoZrUHsBWJAAzDUx+FZ3zI+MtqCrvmgyCA6E/QafUVTnY2IND7vcWOHuuMV75HO0Eb8iuLnG0t62GBBbIUPzQ9/oZFZha4cQHB7z+x/arpi8biAiOURSwIcAkDSNYOhmT29ajhhbmJuJZsW89xpJUD5DMx2VRrqYFQMc7WdO9q80ubGAeXNWbwKwBS7irn3QiKT75mP6D/c10c6865LjGwtq363MiF2IiJJGmkVdOXOWfsGAa2Oq4QXuEfeaBIHsAIH496xDjKKmJBcFkDiQDByhpInXLI76wTV2ZzwWx3XMqHDYyeR8pF1wXbh/E/HYe4LoZbimJDouo2jMoDfWe1bRwDnG1i8EuKQRMqUO6uN1n857gg1jHM/MXD2sm3hcO1uQCJacpHzJ3GkVcvALDscJiC2ts3hlkaZggzEfiv4VLEZHsc1ux5H7qHOiYAJNNeW32VzxODu3PLusikQQ6bHKZ9fURPcVV7PC3uXAEt5NdBlaF9yxgmB6/nWj4lQVIaYgzBIMRrqNR9K/PnGucr6XGFtyQJyG4wLRlKgkx1PkcqM2wIifiqjkdGtLm94+fnyKr40jiDW1LZMNxPD4W1bUmFdmBcsu6tlLtB+EtAkaDSYr++ZAxUAbevrpqNNv+3zr88Yni1223TmtQwKjZlBAZZXZGkyD8XzmTtXIGHxGKwfm4m5cIuarnhidFyurAKckSMpBkjMCJqxPC+SAxMFbbe3JePY1hD7tQuIDK2ZSZ7+/r+W4+vau/hvG3HTmMdpPoR+Y2PsQa9+KcNa22Vxr2PZvkfWoYrlMj/cd49R3HcT9PkBqaS11hwWj3Xt8VqPDsWLiBh3rrqm8qcThsh2bb5/9/XvpVxBr7Xo3K7RCCeI2KxZ4+rfS+0pStJQKv83cxfZrQyQbrmFB7CQCx9hIHzIrP7xLBmzyZZjO5kBt/Xv1CDrX8c4cSL4y9mIGVig7wqTGnykx7mN6lOSuCfaLnmNratk6zIZtOkabDUtBO4HrWBkF+RLob6LRia2NuoqW4fwnyrIvXrmVACVtDpzEyQGJM6nZR671GXs2J6i0RowmII7du20e1W7nHgjYnClLZGcHMoOgJAIgntIJ19YrI73Ertt2Vs2a1oxUqroZ2cN03DpGhP4zSfHEVMA28fEq1jPMgLwe99Ap8YYhmkaz94H9K6bPDrgBMbkQdtB7GqW/iDcQmLiqT958OQfxzEfpXP8A+/rhaftWbuRbssdfTVqrjD57qy6dw22Wj28QbfxMQfy+W1SvFOWLeNwlhrtx1Fom50ZTpuRqDlIgQw1Eab1keH4vexLRaW40tHm3j0pJ7Ko1PomprcOTeGPYwdu3dJLak5t+ozr6HuR2JrQxIiHEHwVDJfTQ4He1xYfA2sWouWAbIVyWAVesnKwcFG+LYhpO5BFdnEeahY/tLN1VkLmIWNSANQT3NduOy2LLG2kAScttVG+5AMCZrPLnPbC6U+0sntdVR27SNNex33r2aTqe6D3udAfQqGNhl71W0eu3upy/4q4YSAUB1jNcXsYgxJE9jqK808VrGUTkmBoLg37rGsN7be9cA5ixDE5boMbSidvYrtGori4Txq62KKXLdgSCQfKtg/U5e+9U+2uJ+Nw9grIgionSP5P9KwYfxTwrkg7e0knTYKVHUP5d9Klb62sSkr5wkd7Lj/MoqrYvmVRcK/2TrsGtov1BA295rxxfNeKVc1u9n76BWGxjtrMV0csHuyW4HyH2IXHU0QWDSfX8Ka/9mYY/2zYhh6ZHUbzuFJ/Opzha4PDLlsqtsHeFYE+7EiW+pqk3efLq20d7pVW0L5VKggTDQsrpsYg+oqRwfM+Ju22e3eRgCQCFU7fIfrXUeVFCO4wgen5XMkMr/jd8/wAK5Hjdjvdtj5sB+tZvzlyTbvubmGv2df8Als23yYTA+f5184n4gY2y+SVJmCcg0k6fqPzqe4JzXdu2eu8gfMQCVAnQfSZ7V2/Ljlokem2/1XUcc2MdTfr+FmPDvCu5cuf/ACMVhbNsbxdDPHoAIH4n8a2ngdzB4SwlizctpbQQJYa9ySTuxOpPvVVfnHFJiBbd1yEfFkGn4f7EzX88Q55dYHnNbcNldGCGNY/lggjUHv8AjXTM5oG30/K5mZJKbdv++iv7XfOUGzcXLOrL1SO4BB0b31j0qqcT8Obdy6rsBeWU0uPcUoFYElGtkBiZdmzglidWFQnC+acZdW85xAVVy5IVCYM6npj4gAPWTpUj4feIjYr7TZxBU3cP1B0gC4hJAMDQMDAMaairMeRHLZdtQu1XMb4/hK8eeeWcNfxPmXFYkKoIQBSxBHxs0yuUAABfedBXfwzj4s4VLNpTbFpQgLnNoNAdAB+QFRfGeL3btyTAVd9BAHpO5qLxOM8l+g+bqQQ3w6jVcoPVEka+lfNy508j3dW+mnh40tFmONIDxZVz4VxQ4hjZufxQRJOUDL6GRtUdx7l9rXUJZPXuPSfQ+9Qo4/cXKFZLI7pbGUSO5InMfmav/BOJjEWyrgEx1ejA94qWGOLJHUvcS/k4/T0/QoJNcB1tG3gqJgb+VtP9/L69ux9jWjcHx4u2w3fv8/8AetUvmjlxrJ8y3qk/VT7nt7H6H36OTuL9eU99CP39vce/vXOI5+Dk1JsDsfsV7OBNHqbyV7pX8zSvsLWSofiPKGGv3PMuWpfSSGZc0aDNkYZtNNe1SmGwy21CIoVVEBVEAD0AG1e1K8DQDYC9JJ2Sq1zRyBhscCbilbmkXUMNptPZwPf6EVZaV6WgiivWuLTbSsgv+C99SfLxCsNIl3TQbAjK4Glf3gfBy+T/ABb1pQY0m5e2/uny0/EGtcpUPZ2eCnOVIRRKr/AeS7GFIZQXuAQHeJX2RQAqD5CrBSlStaGigoHOLjZXPjMILiFTIB7jeqliPDgOTN8kejWwY/xVdaVBLiQyu1PbZUkc8kYphpZriPCpy8rdtAbbOG+kHQ7V9wXhVeRs32uNSYyFhqIOrMCdIH0rSaVH2GGqr5lSnMmPE/IKiY3w8uXAA9624H81s/8A6MVDYrwmvkBbd60sMWzdY37RlOg9JrVKVy3o+Bvwj5lBmTDa1meD8McSi5TiLJEzqrH6H1FemH8Mbtos9q5aV2icocDTWPlPbtFaRSvewQ70KvzQZkvisr4n4eY+6wi5YMHdmJgTOkJMzp2EaVJ4bkjErZe0fIKsfhzNH5p661oNK5d0dC4UbTtknKlk6+E2JzaXkRZkdbuQfqg09pr24h4Y4q8oV7mGeIgnODpt9zT5VqVK67BDsTyXvbZbsFZPw3wgv2w83rPWuUrDkRpMzvJA7dql+WfDqzgVu21uB8VfWSYygKpmAADlXNuTuflFXHjXneSTh481YIUgQ0HVNTpI0ntXlwnhrWrTM0Pfuddxv5mjRR6IvwgenzNdnGj7za4iijsiRzbc7nwVfw3Itwupv3VKgyUQHX2k7fhUcPCt8+b7SAJn4CT+bb124LDcUtkffDKXbPdQnzPL+E9PSmfQBTEIuolmrxHAsfGUm4dYzm8gcqbZdgWAkB78K2UdKooXu1VW4MDRQYV52uW+KnDyHhTaRGQkp9+YYyZMkbye3btUtw/hNqwsWkC+p3J+ZOpql4S5j7d0XSjeXaRw40/i3nEucqnWbjKAV6RlYBoJY9XDMHxQW7YuMs57lx5dZJ6CiEgNFosHmNYYL0gSLbGRtNtZv6KBz3OFEq4sVbMvSY0ZdDuO49xUOOW7DMchAKGGCkaaAgN6EAg+sEfOo7l3h2NsYe8HVGv3GuNnLrGcocrHKsspcLvqoMQAoB5uC8N4jYNq2RbNvOzXWV1zMS7sWYshJJhJIk6ttIyczQxzAdYy1417m/CVbfsjfzt+X+lK66VL2di81FKUpU65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844" name="AutoShape 4" descr="data:image/jpeg;base64,/9j/4AAQSkZJRgABAQAAAQABAAD/2wCEAAkGBhQSEBUTEhQUFRUWGRkYGBYYGBwcHBofGRgXHRoaGxwXGyYgGBojGRoZHy8gIyopLSwtGh4xNTAqNScrLSoBCQoKDgwOGg8PGiwkHyQvKiovLDQ1LCwtLC4pKi8sLCovLSwvNTQtLzA0LCwsLC8sLCwsLCwtLCwqLCwtLCwvLP/AABEIAOEA4QMBIgACEQEDEQH/xAAcAAEAAwEBAQEBAAAAAAAAAAAABQYHBAMBCAL/xABBEAACAQIEBAQDBgMGBQUBAAABAhEAAwQSITEFBiJBBxNRYTJxgRRCkaGxwSNScjNiorLR8BdDkuHxFRYkgtII/8QAGgEBAAMBAQEAAAAAAAAAAAAAAAMEBQIBBv/EADIRAAEEAQICCAYCAgMAAAAAAAEAAgMRBBIhMUEFExQiUWFxgTKhscHh8JHRUtIjJEL/2gAMAwEAAhEDEQA/ANxpSlESlKURKUpREpSlESlKURKUpREpSo3j/GVwth7zKXygkIu7QCYE6TAO9eE0ikqVXORucl4nhjiEtPaGcqAxBmAOoEaRJI+hqx16iUpSiJSlKIlKUoiUpSiJSlKIlKUoiUpSiJSlKIlKUoiUpSiJSlKIlKUoiUpSiJXBxzGWrWHuPfZUtBSHLGBB0g/OY+td9VTm+7mZbZEqIaOxMmPwgVTzcpuLEZHC1LFGZHaQuHw6xmGGHFvA3Fa0twqUEnLmXNILdWup6p7+lXmqXy7w9FxS3VUKzIbbED4l+IT7gjQ+5q6VH0dmNy4tbdt6ISaIxO0lKUpWgokpSlESlKURKUpREpSlESlKURKUpREpSlESlKURKUpREpSlESlKURKUrnx3ELdlDcvOltBuzsFA+poi6KqXOQW21u4zABujUgaiSN/afyqA5t8ScG6MtniAt5Arza1LdUZZI111yrrG+lWvh/F8DxOwAGw+JQgFrZytHzRtR9RVPMxm5UZidt5qdjuqp4O++y8eWHR3Yq6sVAkAgkZpiY22NWeqBxjibcNvpYweDtW7LAMzJaMMdiP4cAECNTJ1q7WMSWUMF3AOjA/mN6g6Ox48VhhZZI3J8bUL8jrnu8l00r+UYncR/v2r+q014lKUoiUpSiJSlKIlKUoiUpSiJSlKIlKUoiUpSiJSlKIlKUoiUpSiJVa8QsVhbeBdsdb8yxKhgELQSdG0+GN82kfWDZa/loOhoi/N9/gfA7pL2sT5ayOgs4IE9QAuaxGx7H1q1eGA4Pb4h5eGJu33Um2xVmFvKpzBWYdJInXvqJGgOnYjkzA3DmfB4Vj6tYtk/iVrt4fwizYEWLNq0DuLaKn+UCvEURz1y39uwptC6bUMHmCQcoPSygjMNZ+YFUzwk5ssEHBIbxMu6uQApGkgICSggT31J22rVqzbnDnTC8FxdqMCsXwzXb9tFRvi2ByxcbQkrI+6e9dsEQsuFmtj4KwJ39UYT8N37rQg4Hd/qG/0r3BqpWfFTh7C23ngW7o6brAhAw3tuT/Zv3hoBGxNWnDYpLih0ZXVtQykEH5EaGuVXXrSlKIlKUoiUpSiJSlKIlKUoiUpSiJSlKIlKUoiUpSiJSlKIlKVz44sLbZfiymNY1gxr21oi96g1vvexpCsRaw6w8HR7twaKfUJbIaPV19KgLPNWIPxYS5P917TD6Eup/Kpzl66y2brtZNnqZ4LhyxMszNlkAk6RJ0A9qhEgcaVrqjE0uNeHEHj7qnc2cIsXOIs1wXy5CiLd51WAojpA0Mb1ofBrASxbUAgKoABJJgbSTqTVQXjVtLhZupiZJGu9W7hmMW4kqZFdteXbEqnpANqM47zzhcIxS483AMxRRJA7Zjss+5qsDxBwHErNzD4lPKVhvdyMoJMAg9mBIMxp61SvEjBlOLXkuHKmICOrGY0UAH6MrKR7/KqfiFAchSSASATvA01FVXzua5fU4vRePLCDZsjj4fvmr1h+XFGfD4hU/hEBMoBVrRE23Ro1Qy2upBDSSda5W4Xdwb+Zw++bLblQelzvDW4yER6idRqK+8t82WThxhMYWVRIS6B1WpM/wD2Q6SP/NcvHOWsZZi4hW7ZYdF1G6GX0DwYJ7q4B00ZiK6Dr3CxsvEfjup3DkfFal4deIY4grWrq+VirQBuW+zKdriTrlJIkHUEjeQautflnlHj1zC8Ywt520LLbuAagLd6SpgaxObXutfqUVaBsWqK+0pSvUSlKURKUpREpSlESlKURKUpREpSlESlKURKUpREr+XFfHcASdBULieY8rGACvuYqllZ8GLQlNX7qSOJ8nwhYOebOK2GNgghkJWXsnM2pGpjsO4/Oti5GW//AOkk4oubrC6TnENGoGkAgaTr61LYHmi1cuC3HUdBBkfjUpjx/Cuf0N/lNdY80c41xusKebuN0FlHxWVpa1q7clLCt8h+9VZLVW7lJYVvp+9ex8VUTnXguExGGIxhRFHw3WIBtsdipOx9u8a1ifNfJeMwzZmtm7bgZcRZUsrjsWCyVMRqfxO9aTxrlbGcQxV3D44RgZz2blllVhGgRg0lpBMyNCNDFSHDOWThMY11cTca1kFu3h9cttQqgAnN1BY00BE6k17I0OO4Wli5MmP8BvyWc8oeGOIvuLmJtizZif4oILTsAoIYesmPrWmcr8NscPsNazhszEtE5ddAAGJ+7AJ7xJqK47zGfMKgk9t+/wC1V7E3brFYzHMwEDWPn6VV61rDTQrsrpckf8h222Cvh5Y4diHFxsJYLggh8gBkajVYn61aBWeYfGtbhQUjSZYa6bRU3hcTed7YS4Ik9MaRA3J32/OrDJ+RCzZMWtwVaaV8Br7VtUkpSlESlKURKUpREpSlESlKURKUpREpSlESlfK+FqWigucLzLYlSRr2+VZTxG+X0Zm3mth47ws37YQMF11JE9vSoTC+G2HBm61y6fQnKv4Lr+dfO5ODLNlOeBttR9luYOZDjxd7iqnyNenG2/r/AJTWqY7+yf8Apb9DXJw/huHs/wBilpNcsqBM+hO5PtUgygiDsa08LF7OwtJuzaz8zJGQ/UBW1LOra1auV16W+n70u8s2V6izqP6hA+rD96lMHg1trCbHvvNWWsIKpr0vqSpAMEggH003qm3MeZuToFAWT8zP5V3Y7h+Kth2F/EXs/wB235KG0AcwKKU6zplMmSDt6emK5Za7YyteJdtWdkAJmYlVIAIEDT0qGYPf8I3CuQOYz4jsVm+J4s1y9CiEUmT3JHYe+w+tQXEub7iXjbU6gOSQDMsAB+Akj51bsbyXibVwBLTXFUQGUCCTJJ3kST3ru4PyHiX6rkWQf5jmb5wpgfUis5sUhdu0lbByIWN2IpUXhQzPmLFiY3mtW4Ups4N8RlLNbRyg9QB1f1bflUjheSMKpV2ti5cAEuxJmP7s5fyqiczcN4niMeLdlLltAwi6NEUA/EGHoOw17RVlsL4zZ3v5KoZWZBIBoDxVn5V8RLeLuraBBZpiPYE/hAq61C8M5Rwli616zYtpdaZdVg67wNlnvEVNVfia5opxtZkz2OdbBQSlKVKoUpSlESlKURKUpREpSlESlKURK+TX2uDjHExYtFzvsB6mo5ZGxsL3cAumtLjQXJx/josrAPWfrHvUJyxiHxGILySqAyexJBAHudz9PeqpjMZcxF3IpLM5gR3J/Qft86/nDc7vY4jZ4dhArW1uql1wATcckC6fZFEgR/LXzsJfmTiaT4W8B9PfxV7I0YsWni4q78888Jw+wWGW5e+7aneCuYmPQEe+orF8V43Y5tGYeWxE5FVXyycwVipIYjQN2gHeunxE4K1u/ftlnfWQWjMQwnNoADr6elUt8FKDNpOh+caVrtn1Xq8aWB2iydXI0vn/AK9fDsLF26ELhlUvqIJIYkADOD94Aa1vfIXiP59kW74PngCBIJuwCTGg68oJjWY9a/PNrBNauMGG2sjuP/H6VfOQ7BbF4aVJC3be3oT8WnppSSTQQWrx0mhw0cFHeInHsZcvlcXc+EhhbVgUAfqTKF0IyEanX1r+PDTxFu4LGIjMTh7rKlxGbRQSALgmcpWZ0iQCPSLV4i8tniGLuW8HaY3kzF83STtCDMQAogxO8mKrHBPBTiT3LZeyLS+YocuySqgqS+XN1iCdt4IqeFwcLVqMcV+l8Zi1toXbYVF8oYxbuERxJJnOSZJees/U7eggaRUdzrg7lzIqSR2A2JO8/T1964OAG7h8Nct5rRKyT5bTkKg5gSfvSB27Gs2TPcydwIOlu3De6v8ApaIgBjBB3KvTVjvMPiPjsPcNsMgKEo3QDLKSCdu+h+tdfJPiJmxJS87Fbh6WY6e2+xqc8QuURdU4hFzGP4qjcgDS4sbso0I7r/TBmMzpmam2C3iPL9+6sYpjxpx1zQ5p/bVJw/jRjF+JbLfNCP8AKwqQs+OV0fHh7R/pZh+s1nONwBR4PzB7EdiD3FeJt1wJ3f5L64dG4sgsRgjy/BWv4PxxtN8eGuD+l1b9QtXrgXMdvFh/KzdGUNIiCwnL7kCJ+Y9a/PPAOEPcuoEUszGEUfeP7KNy2wAmtu4TjsHw2yuHu4i2LklrhP3nb4iYnKNgAdgBU0M7nO7x7v3XzfSeLDG4R47Tq4mrKt1K8sPiFdQyMGUiQwMgj1BG9etaKwuCUpSiJSlKIlKUoiUpSiJSlKIvhrNuduNF7pRTonSB+p/Hv7Vol/EqsZiBO3vVX4xwDDB/tTSQDrbGzNP4j1I/1rL6RifKwNaRQNlWcaVkbtTlUOIYkcM4a+LbTE3h5dgd1zDV49Qsn/pHeuDwN5Xz3Hx1waJ0Wye7EdTfRTE+rH0qa8RORL3F7mGu4e9bW1bBVkfMIJIJYBQZMQI0+Ea1G828w3OF+ThMG4VLKDNIBJacxcyO8kwN5+VdxsZCxtcPqVy2CXOntouhauPP3I5x3ltbcW3XpZjPw7wABqZ7SN6ybE8qXUN0MsZB8MR8OoMf9Q+o9q6/+MeMe2q51QqutwKAzNPcEERH8v4DarzwXzOJYK1i4IuZmW4qgBbmUlc2vt+4qHIaSS6Mb8/NQZXRjmxifxNVzWVX8IJtkx0yrfJv2/1FXPw24blxVpdwjMfwUx+35VGcd4GRc00AkRHrsf2NaF4ecFHlm8w3Iy/MASfxH61TiDpXtaOW59is+KIh2/JeHMPiN1vaw1oXCpjzHPRKnso1YA95G1R/L3NWOvYrD2LjdTOXbKqBDaCsHDaZgQchXLrJMyBp7cX5Ru+e4S3FotK5QToY3O8zNTvK/KnkuLjLlInfcyCPoNa7ZlZLsnRpNXv4V42vq5ocVuPbSLI9Su7jnE7nmC1YttdZVDXMpUZAxIQ9ZAJbK0DsASe0w45Yxl+6vnvZsYaQz2rUtcuf3XcqBHYkTO3vV0t4dQxYKAzRmIAkxtJ7wK9DWqcSNzzI7f6LJbK5ooKm4nw34Zam8bPlrbBZouXAsKJkgNuN5FVLi3iVj7GJ8jB4HE4hGCsjX0uFmUqCCotouVdYlyzTvG1VHxS5jxBx+ItEkKj5VHooAyx3E6N7zVr/AP5+x951xaOzNbU22EkkBmz5on1ABPyB71Iwgk0FanxjHGHF1mgfS/NW/G8h2sXbW6ynDXnVWuWxldAzAFgVOhIMjMpWYk1EW/B2DriEj2sa/TNdIH4Gug8zucTetm6wyXHUDaIYgbVa+BcX81WDEZkiT6gzB+ehrKjysabIMLmEH5GvRe/9iCO2vNHwJXFhOWrOAsO1kHPlg3WMufrACgb5VAGm1Ytzm480kEmf171+gb+NssCrOkEQQSO9Z7xnwzw91ujFhEmcpAciewOYaV5khhla9j20BVWFpdD5ceOXdbYJ50SvPwNx9xreItMSUQoy+xfPmA+eUGP9a1OqTguJ8P4ThxbVmImSQpZ3Y9zA1PYAfSpHlPnRMcbgRGTJqMxEkZmWdNiCII7HStKCaMtDQ61k50rZZ3PaKB/b91ZaUpVtU0pSlESlKURKUpREpSoDmLmlMN/DAZ7xWVtqrNuYDOQIRJ7kjY1y5waLK7Yxz3BrRuoTnm+9u+jT0ZdN+x6tPw+cVAWeZ3zZWEiJltdDpJnaD930Irx5f5qv8SxBwmJtAHri4BBt5Qer3BIVY/vCu/F8rX0Yk2maJhkMjXvp1RpsRWDkB5cZGg0VLPjOgfofx4qxcD47ltkQsKSdNNO5j1/0rn545ewuJwzYl7RZ1UHMpIbKCJnsYE7jSvLgnB8QX6kyAdyI33Osy3aKtGN4SGUZbj2SogMhER6Mrgow+Yn3q5j63xkOGy9x5TDKHg1+8F+euW+H2r/E7Fk2/NRrgBRi3wd9iICqJ9NK/SGEwiWkW3bVURRCqoAAHoANqzC9jxgrx+x3sJeusYYW8L/EOuxawY37aV/XH+Jcau2gUw7opGoSA59yuYuvyqSOXQNNEn95rZy8c5UgeC1jfPb5ULVn5x+xKua/cFtxoMsFj7FRv9Yry5O5kS/Za1hEc+UQM9zKB1SZOXvvoB6VnfDcRg7LA8RwmLa5uTdJCz7KQk/UmtK5b52wFzLZsFbW+W2VCD10jSa5YQ59khvpx/kqHJ6PbDESxjnH/LbSPQC/mvuN5hawWUfxGB1JEAGJMd409fwro4Hzgl+55ZgN2g7/AEOo1mofnbgzXCXw120HYQyM4Gb3Hr8jUfyhyNiFxIv4lVtlCDIYEtlmB0sRlkzr6VAx07ZtLd2/yqWmAxXz+auHG+NvhJuvb8yx0j+HHmKxIAkMwDqSRqCCvcESRntrxAb7TiHdzbAchVJk5RGURqNfapvxF5VxV24uIwx8xhlUWfowJksBl2nvr7VlvEOAX2uWM3m+Zeu6oFK6jYKCJ6Wyj9a9zNcjtB2HIi7tUh4rS+OcP4XxBkuYoNbvECcrFSQJADQIPeDE6b1ZuTcLg7FnyMGoQAkspMsTsWZiTJ0HfYCsb4hbv2blwYmyzuoUWjorKGEqTGwzHf6RVt5IttavWlttczuuZ/MJg5oMyRrJnaRp2qt22aMt1UeAO25+f2G671FwonZW3mTw8t4m956XHsXTGYqAVeNiVMdUaSCPea9uE8lLZtsrXrlxmZWz6KQVDAQB26jvXj4j81XMDhVe0BndsgciVTQkn3OmgPv6RUL4YczYnGNce9LovT5kwoM5oCquUmCNfQfKtOSKFz6LbJ4+6siGbs/XX3brzXFxjgtsPNvFZi23efkAda4Ry/eGtzFBF/o1/wAb6fhV/wCNcl273VaZsO+vVb0DTuGAiddZEH3rGPETkdsAEd7l2/5haCFYKsR8bEnKTOgjXX0rDd0VMHGnAD0B+qsx5TXAA8VaWxGFw6ljczvEFy0ufUKQALYPfKJPrXPyxzUTj7ItjKHZUCAR0HQ6dhMR7iayzCK7EKigE6ACWb6D1+lbN4W+Hdyy4xWJVlbdEb4yY+Jh90AbA6/KNZoOjureCHEn6fv4XMzmhptavSlK+kWUlKUoiUpSiJSlKIvk1X+K86YWxOZw7bFUGY69idh279x6iqv4gc4srGwjBbY6XIJzMZEicpAQSFO8lojQ1ld7GG48BnYn/lwTIgZh0gEsJIP9J11qlJkG9Lf5V+HE1DU5ab/xAs2XdrGDtozbsXALbGDlUxuDBO/rBNeGI8VsSGIFmzMyFOcnLBJ2bUxBkae8GRnF3HLcRdW80bwplVAA6tIYEZmgEmQCTrowuJ0yK6tmgKAMxaFJUEkBZzkDp1Go16qr6pBzVoxRnci1pn/GBkaHsIwkglWKzA1y6MCZ2HeRVm4fxbA8TIDAM6CTZuzK+spOVo2J1jvFYLicQYzLkIEJ1HqJMkZgD65jqfuQdRXnhOZ2tXUuIzB7bKwjLl0PYoNRAj1PVJMmZmOf/wCtwoXQs4sNFfoe9zRgcIfKz27YBIYIvShHZ8ghfrQ+IOA7Ym2flmP6Cs953fz7lt7S+XeuWbd5SuYq+ZcxS5pAnYA7x6mqZhcecrGxaseYsm5YuWUaD3KMyFiveNY/MxHLc1xbQ2/f0qRmC17A6zZW43OfcAwIN4MPTy3IP0ya1GJx3g9tjcC2UYggt9nYEjv/AMusntc2mINnh5I7eVaU/wCKwDU5y2bnEjct2cNhA1sAkm3ZyjNMbWCDqNt/nTr5XGtN+w/2XXZWMaSSQPX8LV+FYTB4m0L2HCm28w1vMgMEgyojUEEaiujH8ZWwsKrPEAKpE+g3OtQ2FxYGHNi2Aq2ItMyKERnjrKBNlzT6azVEucxXLeOay7t5dxQROuWdDAadiDvXjsljH6GCjXHZVWYjnAu8OSt3HfEtsKevDEqPvZ4B0nTp1r34Z4q4O6VF0myTEF9V1/vD4d9zFUDm3E37PmWrpFy2QfuxIPfTRT6ekVQsRiA1jSZWD+x/auYsiQnjYtWuxMIFir5hfqp8PbcSVRgREkAyp1j3Hf0qn8R51RbgXDJbdElfMiRIkFbeWAYykbie2gmqj4dcwXsXwjGYTqe5Ytxag9TK4aEBkbFSBrswHaqRheNtgzDEPZzGV2uW+oZlKnvoRB1E9qly3PLaj4lQ4+M0Od1m9ftrduGcz2r6ZL4QE6GdbZI3HVsfY/jViw9hUUBFVV7BQAPwFYrwvj1q+VFt1YsFXJIJJI6UE77tKt6aHatXtY37PYtLdkvlAhRuQNYqHEzHgO6/YDmucvHayiznyUlicQEUsdhULZ5iS43lugCtpJ219ZEe1cHGeIM4BIdS05bZMCBEsdBGp7+9Va5eHmEaBRrmO/fUE7mszL6Vl66otmjy4/0vYMQOaS7itF4amHDsLCW1YfEUQL+YAmpIVmnL+Ia7cCIzxMmND84iNu5NaH54XQk6dz+prWwM107SZG1XPkqs8PVuq100rgPFrZJCupKzmWdREzpvpB/CvX7RqPQ6fuD9avdfHyKh0ldVKUqdcpSlKIlfDX2q7zBzcmHby16rmkjcKD6x39v9mKWVsTdTzsumMLzTVmHPGDu2MYyG2ct1mYXAW6how1mJXLGu2h7CqTiCHB+7qRlbRWb+I0rGiqFy6akloFb5Z4oLwyYhbN224JGgIj5MSD865uIcn8LAz3MPbJbWJb0HYNA2H4VQY6N1ua7bzWkJnABhbv5L88cSxJzI41lRpmLEKRlysTJzaEEiNMpAHb+MdxecoyuBlIZWuFxJjrXODBOgPyEQda2rE8PwCf2WAw475rgzn/Ef9a+4fHeU38G1hLcRtZRf0WajOdA01xVjs8jxdV7/ANLFMFwjE3nizh790aaJbfqAAAkqDGg9e5rReTfCQi/bbiLW7SBZFg3P4lwCTLAGEUTBAOwIgSTWr8K5lNwRcWNhmGon1jeKomO4NxBXW7iV88tcABS4TlAMyoTKADJKZgxUggghqtdeHt1R7qpodqLX7KzcwW8SX8xLNjE2OnIAvUojs6HNvJ0BG1Z/jsDh/tgxF5Lti2TFzI/VaJ+G4IXqUGQQVmJ0010zlO85uXAGmwo6AQATmJZWEKNCCZ1IkaRsJjjXBLeJtNbdR1AjNGo+R/aq4idKOtad/A8/K/D1UjMgQnq3D3F/TxWJ83ct2VjEYO+t60YzshRmHrmXYE9jAHbTSrbyj4flrVq/Yx1wWnKXFC22tGAdQyi5lJMZSSD9a4+W/B2Vu/aM1tldhaIYMGTTUrupBmCGEg7VYuX+U8fhcTbAxefCKCGtszOSMpChA6kpBjZu3fapY496LTXLy8vFSzzgspjxY47cfypXhCKUu2wIZXzNIA1YkyPbfU1SObOTrj4hLywFXQydSCRtHoZrUHsBWJAAzDUx+FZ3zI+MtqCrvmgyCA6E/QafUVTnY2IND7vcWOHuuMV75HO0Eb8iuLnG0t62GBBbIUPzQ9/oZFZha4cQHB7z+x/arpi8biAiOURSwIcAkDSNYOhmT29ajhhbmJuJZsW89xpJUD5DMx2VRrqYFQMc7WdO9q80ubGAeXNWbwKwBS7irn3QiKT75mP6D/c10c6865LjGwtq363MiF2IiJJGmkVdOXOWfsGAa2Oq4QXuEfeaBIHsAIH496xDjKKmJBcFkDiQDByhpInXLI76wTV2ZzwWx3XMqHDYyeR8pF1wXbh/E/HYe4LoZbimJDouo2jMoDfWe1bRwDnG1i8EuKQRMqUO6uN1n857gg1jHM/MXD2sm3hcO1uQCJacpHzJ3GkVcvALDscJiC2ts3hlkaZggzEfiv4VLEZHsc1ux5H7qHOiYAJNNeW32VzxODu3PLusikQQ6bHKZ9fURPcVV7PC3uXAEt5NdBlaF9yxgmB6/nWj4lQVIaYgzBIMRrqNR9K/PnGucr6XGFtyQJyG4wLRlKgkx1PkcqM2wIifiqjkdGtLm94+fnyKr40jiDW1LZMNxPD4W1bUmFdmBcsu6tlLtB+EtAkaDSYr++ZAxUAbevrpqNNv+3zr88Yni1223TmtQwKjZlBAZZXZGkyD8XzmTtXIGHxGKwfm4m5cIuarnhidFyurAKckSMpBkjMCJqxPC+SAxMFbbe3JePY1hD7tQuIDK2ZSZ7+/r+W4+vau/hvG3HTmMdpPoR+Y2PsQa9+KcNa22Vxr2PZvkfWoYrlMj/cd49R3HcT9PkBqaS11hwWj3Xt8VqPDsWLiBh3rrqm8qcThsh2bb5/9/XvpVxBr7Xo3K7RCCeI2KxZ4+rfS+0pStJQKv83cxfZrQyQbrmFB7CQCx9hIHzIrP7xLBmzyZZjO5kBt/Xv1CDrX8c4cSL4y9mIGVig7wqTGnykx7mN6lOSuCfaLnmNratk6zIZtOkabDUtBO4HrWBkF+RLob6LRia2NuoqW4fwnyrIvXrmVACVtDpzEyQGJM6nZR671GXs2J6i0RowmII7du20e1W7nHgjYnClLZGcHMoOgJAIgntIJ19YrI73Ertt2Vs2a1oxUqroZ2cN03DpGhP4zSfHEVMA28fEq1jPMgLwe99Ap8YYhmkaz94H9K6bPDrgBMbkQdtB7GqW/iDcQmLiqT958OQfxzEfpXP8A+/rhaftWbuRbssdfTVqrjD57qy6dw22Wj28QbfxMQfy+W1SvFOWLeNwlhrtx1Fom50ZTpuRqDlIgQw1Eab1keH4vexLRaW40tHm3j0pJ7Ko1PomprcOTeGPYwdu3dJLak5t+ozr6HuR2JrQxIiHEHwVDJfTQ4He1xYfA2sWouWAbIVyWAVesnKwcFG+LYhpO5BFdnEeahY/tLN1VkLmIWNSANQT3NduOy2LLG2kAScttVG+5AMCZrPLnPbC6U+0sntdVR27SNNex33r2aTqe6D3udAfQqGNhl71W0eu3upy/4q4YSAUB1jNcXsYgxJE9jqK808VrGUTkmBoLg37rGsN7be9cA5ixDE5boMbSidvYrtGori4Txq62KKXLdgSCQfKtg/U5e+9U+2uJ+Nw9grIgionSP5P9KwYfxTwrkg7e0knTYKVHUP5d9Klb62sSkr5wkd7Lj/MoqrYvmVRcK/2TrsGtov1BA295rxxfNeKVc1u9n76BWGxjtrMV0csHuyW4HyH2IXHU0QWDSfX8Ka/9mYY/2zYhh6ZHUbzuFJ/Opzha4PDLlsqtsHeFYE+7EiW+pqk3efLq20d7pVW0L5VKggTDQsrpsYg+oqRwfM+Ju22e3eRgCQCFU7fIfrXUeVFCO4wgen5XMkMr/jd8/wAK5Hjdjvdtj5sB+tZvzlyTbvubmGv2df8Als23yYTA+f5184n4gY2y+SVJmCcg0k6fqPzqe4JzXdu2eu8gfMQCVAnQfSZ7V2/Ljlokem2/1XUcc2MdTfr+FmPDvCu5cuf/ACMVhbNsbxdDPHoAIH4n8a2ngdzB4SwlizctpbQQJYa9ySTuxOpPvVVfnHFJiBbd1yEfFkGn4f7EzX88Q55dYHnNbcNldGCGNY/lggjUHv8AjXTM5oG30/K5mZJKbdv++iv7XfOUGzcXLOrL1SO4BB0b31j0qqcT8Obdy6rsBeWU0uPcUoFYElGtkBiZdmzglidWFQnC+acZdW85xAVVy5IVCYM6npj4gAPWTpUj4feIjYr7TZxBU3cP1B0gC4hJAMDQMDAMaairMeRHLZdtQu1XMb4/hK8eeeWcNfxPmXFYkKoIQBSxBHxs0yuUAABfedBXfwzj4s4VLNpTbFpQgLnNoNAdAB+QFRfGeL3btyTAVd9BAHpO5qLxOM8l+g+bqQQ3w6jVcoPVEka+lfNy508j3dW+mnh40tFmONIDxZVz4VxQ4hjZufxQRJOUDL6GRtUdx7l9rXUJZPXuPSfQ+9Qo4/cXKFZLI7pbGUSO5InMfmav/BOJjEWyrgEx1ejA94qWGOLJHUvcS/k4/T0/QoJNcB1tG3gqJgb+VtP9/L69ux9jWjcHx4u2w3fv8/8AetUvmjlxrJ8y3qk/VT7nt7H6H36OTuL9eU99CP39vce/vXOI5+Dk1JsDsfsV7OBNHqbyV7pX8zSvsLWSofiPKGGv3PMuWpfSSGZc0aDNkYZtNNe1SmGwy21CIoVVEBVEAD0AG1e1K8DQDYC9JJ2Sq1zRyBhscCbilbmkXUMNptPZwPf6EVZaV6WgiivWuLTbSsgv+C99SfLxCsNIl3TQbAjK4Glf3gfBy+T/ABb1pQY0m5e2/uny0/EGtcpUPZ2eCnOVIRRKr/AeS7GFIZQXuAQHeJX2RQAqD5CrBSlStaGigoHOLjZXPjMILiFTIB7jeqliPDgOTN8kejWwY/xVdaVBLiQyu1PbZUkc8kYphpZriPCpy8rdtAbbOG+kHQ7V9wXhVeRs32uNSYyFhqIOrMCdIH0rSaVH2GGqr5lSnMmPE/IKiY3w8uXAA9624H81s/8A6MVDYrwmvkBbd60sMWzdY37RlOg9JrVKVy3o+Bvwj5lBmTDa1meD8McSi5TiLJEzqrH6H1FemH8Mbtos9q5aV2icocDTWPlPbtFaRSvewQ70KvzQZkvisr4n4eY+6wi5YMHdmJgTOkJMzp2EaVJ4bkjErZe0fIKsfhzNH5p661oNK5d0dC4UbTtknKlk6+E2JzaXkRZkdbuQfqg09pr24h4Y4q8oV7mGeIgnODpt9zT5VqVK67BDsTyXvbZbsFZPw3wgv2w83rPWuUrDkRpMzvJA7dql+WfDqzgVu21uB8VfWSYygKpmAADlXNuTuflFXHjXneSTh481YIUgQ0HVNTpI0ntXlwnhrWrTM0Pfuddxv5mjRR6IvwgenzNdnGj7za4iijsiRzbc7nwVfw3Itwupv3VKgyUQHX2k7fhUcPCt8+b7SAJn4CT+bb124LDcUtkffDKXbPdQnzPL+E9PSmfQBTEIuolmrxHAsfGUm4dYzm8gcqbZdgWAkB78K2UdKooXu1VW4MDRQYV52uW+KnDyHhTaRGQkp9+YYyZMkbye3btUtw/hNqwsWkC+p3J+ZOpql4S5j7d0XSjeXaRw40/i3nEucqnWbjKAV6RlYBoJY9XDMHxQW7YuMs57lx5dZJ6CiEgNFosHmNYYL0gSLbGRtNtZv6KBz3OFEq4sVbMvSY0ZdDuO49xUOOW7DMchAKGGCkaaAgN6EAg+sEfOo7l3h2NsYe8HVGv3GuNnLrGcocrHKsspcLvqoMQAoB5uC8N4jYNq2RbNvOzXWV1zMS7sWYshJJhJIk6ttIyczQxzAdYy1417m/CVbfsjfzt+X+lK66VL2di81FKUpU65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5848" name="Picture 8" descr="http://balatonieletmod.hu/wp-content/uploads/2012/10/Ingredients_Healthy_Food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89040"/>
            <a:ext cx="369086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hu-HU" dirty="0" smtClean="0"/>
              <a:t>Feladat:</a:t>
            </a:r>
            <a:endParaRPr lang="hu-HU" dirty="0"/>
          </a:p>
        </p:txBody>
      </p:sp>
      <p:pic>
        <p:nvPicPr>
          <p:cNvPr id="4" name="Picture 9" descr="Felsotagozatos_munkalap_1_jav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-19369"/>
            <a:ext cx="4761567" cy="687737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hu-HU" dirty="0" smtClean="0"/>
              <a:t>T</a:t>
            </a:r>
            <a:r>
              <a:rPr lang="hu-HU" dirty="0" smtClean="0"/>
              <a:t>ovábbi ajánlások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7499176" cy="55892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Minél változatosabban, minél többféle élelmiszerből, különböző ételkészítési módok felhasználásával állítsuk össze étrendünket. </a:t>
            </a:r>
            <a:endParaRPr lang="hu-HU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Részesítsük előnyben a </a:t>
            </a:r>
            <a:r>
              <a:rPr lang="hu-HU" sz="2400" dirty="0" smtClean="0"/>
              <a:t>gőzölést.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Együnk </a:t>
            </a:r>
            <a:r>
              <a:rPr lang="hu-HU" sz="2400" dirty="0" smtClean="0"/>
              <a:t>kevésbé zsíros ételeket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Mellőzzük a rántást, kedvezőbb a kevés liszttel, keményítővel készített </a:t>
            </a:r>
            <a:r>
              <a:rPr lang="hu-HU" sz="2400" dirty="0" smtClean="0"/>
              <a:t>habarás, vagy a pürésítés.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Kevés sóval készítsük az ételeket, utólag ne </a:t>
            </a:r>
            <a:r>
              <a:rPr lang="hu-HU" sz="2400" dirty="0" smtClean="0"/>
              <a:t>sózzunk</a:t>
            </a:r>
            <a:r>
              <a:rPr lang="hu-HU" sz="2400" dirty="0" smtClean="0"/>
              <a:t>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Az ételek változatos ízesítésére sokféle fűszert használhatunk.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hu-HU" sz="24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hu-HU" dirty="0" smtClean="0"/>
              <a:t>További ajánlások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7632848" cy="540060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800" dirty="0" smtClean="0"/>
              <a:t>Csak étkezések befejező fogásaként, hetenként legfeljebb egyszer-kétszer együnk </a:t>
            </a:r>
            <a:r>
              <a:rPr lang="hu-HU" sz="2800" dirty="0" smtClean="0"/>
              <a:t>édességeket.</a:t>
            </a:r>
            <a:endParaRPr lang="hu-HU" sz="28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800" dirty="0" smtClean="0"/>
              <a:t>Ahol lehet, cukor helyett használjunk mézet.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800" dirty="0" smtClean="0"/>
              <a:t>Igyunk inkább természetes gyümölcs- és zöldséglevet, mintsem italokat, szörpöket. </a:t>
            </a:r>
            <a:r>
              <a:rPr lang="hu-HU" sz="2800" dirty="0" smtClean="0"/>
              <a:t>De a legtökéletesebb ital a tiszta IVÓVÍZ!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800" dirty="0" smtClean="0"/>
              <a:t>Naponta legalább 2-3 liter vizet kell meginnunk.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800" dirty="0" smtClean="0"/>
              <a:t>Az alkohol káros, a szeszes italok energiafelesleget jelentenek táplálkozási szempontból, ezért is kerülni kell ezeket. </a:t>
            </a:r>
            <a:endParaRPr lang="hu-HU" sz="28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2800" dirty="0" smtClean="0"/>
              <a:t>Rendszeresen, naponta többször is, együnk nyers gyümölcsöt, </a:t>
            </a:r>
            <a:r>
              <a:rPr lang="hu-HU" sz="2800" dirty="0" smtClean="0"/>
              <a:t>zöldségfélét.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None/>
            </a:pPr>
            <a:endParaRPr lang="hu-HU" sz="2800" dirty="0" smtClean="0"/>
          </a:p>
          <a:p>
            <a:pPr algn="just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hu-HU" dirty="0" smtClean="0"/>
              <a:t>További ajánlások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Naponta négyszer-ötször </a:t>
            </a:r>
            <a:r>
              <a:rPr lang="hu-HU" sz="2800" dirty="0" smtClean="0"/>
              <a:t>étkezzünk.</a:t>
            </a:r>
            <a:endParaRPr lang="hu-HU" sz="280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4371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megfelelő táplálkozás mellett </a:t>
            </a:r>
            <a:r>
              <a:rPr lang="hu-HU" sz="3600" dirty="0" smtClean="0"/>
              <a:t>az </a:t>
            </a:r>
            <a:r>
              <a:rPr lang="hu-HU" sz="3200" dirty="0" smtClean="0"/>
              <a:t>ideális</a:t>
            </a:r>
            <a:r>
              <a:rPr lang="hu-HU" sz="3600" dirty="0" smtClean="0"/>
              <a:t> testtömeg </a:t>
            </a:r>
            <a:r>
              <a:rPr lang="hu-HU" sz="3600" dirty="0" smtClean="0"/>
              <a:t>alakul ki </a:t>
            </a:r>
            <a:r>
              <a:rPr lang="hu-HU" sz="3600" dirty="0" smtClean="0"/>
              <a:t>!</a:t>
            </a:r>
            <a:endParaRPr lang="hu-HU" sz="36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852936"/>
            <a:ext cx="9144000" cy="1414194"/>
          </a:xfrm>
          <a:prstGeom prst="rect">
            <a:avLst/>
          </a:prstGeom>
          <a:solidFill>
            <a:schemeClr val="accent1">
              <a:alpha val="99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365104"/>
            <a:ext cx="501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besity_degree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556792"/>
            <a:ext cx="3594998" cy="129614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995936" cy="10801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	</a:t>
            </a:r>
            <a:r>
              <a:rPr lang="hu-HU" dirty="0" smtClean="0"/>
              <a:t>feladat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Picture 1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655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2367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Miért fontos egészségtudatosan táplálkozni?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hu-HU" dirty="0" smtClean="0"/>
              <a:t>Mert amit megeszel, abból leszel Te!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hu-HU" dirty="0" smtClean="0"/>
              <a:t>Mert az élelmiszerek fontos összetevői segítenek, hogy a tested jól működjön.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hu-HU" dirty="0" smtClean="0"/>
              <a:t>Mert a betegségeket meg tudjuk előzni, ha egészséges dolgokat eszünk.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hu-HU" dirty="0" smtClean="0"/>
              <a:t>Mert fontos, hogy hogyan nézünk ki!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lthy-ea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10057" y="3356992"/>
            <a:ext cx="2990335" cy="2365946"/>
          </a:xfrm>
          <a:prstGeom prst="rect">
            <a:avLst/>
          </a:prstGeom>
          <a:noFill/>
          <a:ln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Megfelelő étkezés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7499176" cy="50429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3200" b="1" dirty="0" smtClean="0"/>
              <a:t>	Mitől megfelelő???</a:t>
            </a:r>
          </a:p>
          <a:p>
            <a:pPr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sz="3000" b="1" dirty="0" smtClean="0"/>
              <a:t>Attól, hogy az egyénre van szabva, mennyiségi és minőségi téren is.</a:t>
            </a:r>
          </a:p>
          <a:p>
            <a:pPr marL="0" indent="0" algn="just">
              <a:buNone/>
            </a:pPr>
            <a:endParaRPr lang="hu-HU" sz="3000" b="1" dirty="0" smtClean="0"/>
          </a:p>
          <a:p>
            <a:pPr algn="just">
              <a:buNone/>
            </a:pPr>
            <a:r>
              <a:rPr lang="hu-HU" sz="3000" b="1" dirty="0" smtClean="0"/>
              <a:t>A szükséglet függ:</a:t>
            </a:r>
          </a:p>
          <a:p>
            <a:pPr algn="just"/>
            <a:r>
              <a:rPr lang="hu-HU" sz="3000" b="1" dirty="0" smtClean="0"/>
              <a:t> Nemtől</a:t>
            </a:r>
          </a:p>
          <a:p>
            <a:pPr algn="just"/>
            <a:r>
              <a:rPr lang="hu-HU" sz="3000" b="1" dirty="0" smtClean="0"/>
              <a:t> Kortól</a:t>
            </a:r>
          </a:p>
          <a:p>
            <a:pPr algn="just"/>
            <a:r>
              <a:rPr lang="hu-HU" sz="3000" b="1" dirty="0" smtClean="0"/>
              <a:t> </a:t>
            </a:r>
            <a:r>
              <a:rPr lang="hu-HU" sz="3000" b="1" dirty="0" smtClean="0">
                <a:solidFill>
                  <a:srgbClr val="FF0000"/>
                </a:solidFill>
              </a:rPr>
              <a:t>Fizikai aktivitástól</a:t>
            </a:r>
          </a:p>
          <a:p>
            <a:pPr algn="just"/>
            <a:r>
              <a:rPr lang="hu-HU" sz="3000" b="1" dirty="0" smtClean="0"/>
              <a:t> Öröklött tulajdonságoktól </a:t>
            </a:r>
          </a:p>
          <a:p>
            <a:pPr algn="just"/>
            <a:r>
              <a:rPr lang="hu-HU" sz="3000" b="1" dirty="0" smtClean="0"/>
              <a:t> Tápláltsági és egészségi állapottól</a:t>
            </a:r>
          </a:p>
          <a:p>
            <a:pPr algn="just"/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hu-HU" dirty="0" smtClean="0"/>
              <a:t>Energiaegyensúly</a:t>
            </a:r>
            <a:endParaRPr lang="hu-HU" dirty="0"/>
          </a:p>
        </p:txBody>
      </p:sp>
      <p:pic>
        <p:nvPicPr>
          <p:cNvPr id="38914" name="Picture 2" descr="http://www.fogyokura.org/files/image/fogyokura/2443907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810000" cy="2533651"/>
          </a:xfrm>
          <a:prstGeom prst="rect">
            <a:avLst/>
          </a:prstGeom>
          <a:noFill/>
        </p:spPr>
      </p:pic>
      <p:pic>
        <p:nvPicPr>
          <p:cNvPr id="38916" name="Picture 4" descr="http://koszi.pte.hu/files/tiny_mce/Image/spor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333750" cy="275272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95536" y="4365104"/>
            <a:ext cx="34563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Energiafelvétel</a:t>
            </a:r>
            <a:endParaRPr lang="hu-H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83968" y="4365104"/>
            <a:ext cx="34563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Energialeadás</a:t>
            </a:r>
            <a:endParaRPr lang="hu-H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5229200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2">
                    <a:lumMod val="25000"/>
                  </a:schemeClr>
                </a:solidFill>
              </a:rPr>
              <a:t>Ha több energiát veszünk fel, mint amit leadunk, akkor hízunk.</a:t>
            </a:r>
          </a:p>
          <a:p>
            <a:pPr algn="ctr"/>
            <a:endParaRPr lang="hu-H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2">
                    <a:lumMod val="25000"/>
                  </a:schemeClr>
                </a:solidFill>
              </a:rPr>
              <a:t>Ha több energiát égetünk el, mint amennyit felveszünk, akkor fogyunk.</a:t>
            </a:r>
            <a:endParaRPr lang="hu-H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Hogyan számoljuk ki hogy mennyi energiára van szükségünk?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060848"/>
            <a:ext cx="8064896" cy="439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b="1" dirty="0" smtClean="0"/>
              <a:t>	Alapanyagcsere energiaszükséglete</a:t>
            </a:r>
          </a:p>
          <a:p>
            <a:pPr>
              <a:buNone/>
            </a:pPr>
            <a:r>
              <a:rPr lang="hu-HU" sz="3200" b="1" dirty="0" smtClean="0"/>
              <a:t>+	Munkavégzés energiaszükséglete</a:t>
            </a:r>
          </a:p>
          <a:p>
            <a:pPr>
              <a:buNone/>
            </a:pPr>
            <a:r>
              <a:rPr lang="hu-HU" sz="3200" b="1" dirty="0" smtClean="0"/>
              <a:t>+	Egyéb tevékenység energiaszükséglete </a:t>
            </a:r>
          </a:p>
          <a:p>
            <a:pPr>
              <a:buNone/>
            </a:pPr>
            <a:r>
              <a:rPr lang="hu-HU" sz="3200" b="1" dirty="0" smtClean="0"/>
              <a:t>------------------------------------------------</a:t>
            </a:r>
          </a:p>
          <a:p>
            <a:pPr>
              <a:buNone/>
            </a:pPr>
            <a:r>
              <a:rPr lang="hu-HU" sz="3200" b="1" dirty="0" smtClean="0"/>
              <a:t>	</a:t>
            </a:r>
            <a:r>
              <a:rPr lang="hu-HU" sz="3200" b="1" dirty="0" smtClean="0"/>
              <a:t>Az egyén energiaszükséglete</a:t>
            </a:r>
          </a:p>
          <a:p>
            <a:pPr>
              <a:buNone/>
            </a:pPr>
            <a:endParaRPr lang="hu-HU" sz="3200" b="1" dirty="0"/>
          </a:p>
        </p:txBody>
      </p:sp>
      <p:pic>
        <p:nvPicPr>
          <p:cNvPr id="41986" name="Picture 2" descr="http://static.egeszsegkalauz.hu/gfx/icon_calc_alapanyagcs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5020562"/>
            <a:ext cx="2667565" cy="150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Kiegyensúlyozott táplálkozás</a:t>
            </a:r>
            <a:endParaRPr lang="hu-HU" dirty="0"/>
          </a:p>
        </p:txBody>
      </p:sp>
      <p:pic>
        <p:nvPicPr>
          <p:cNvPr id="4" name="Picture 5" descr="Szivarvany res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417638"/>
            <a:ext cx="4684713" cy="5440362"/>
          </a:xfrm>
          <a:prstGeom prst="rect">
            <a:avLst/>
          </a:prstGeom>
          <a:noFill/>
          <a:ln/>
        </p:spPr>
      </p:pic>
      <p:sp>
        <p:nvSpPr>
          <p:cNvPr id="5" name="Szövegdoboz 4"/>
          <p:cNvSpPr txBox="1"/>
          <p:nvPr/>
        </p:nvSpPr>
        <p:spPr>
          <a:xfrm>
            <a:off x="467544" y="155679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>
                <a:latin typeface="+mj-lt"/>
              </a:rPr>
              <a:t>A teljes kiőrlésű gabonafélék</a:t>
            </a:r>
            <a:r>
              <a:rPr lang="hu-HU" sz="2400" dirty="0" smtClean="0">
                <a:latin typeface="+mj-lt"/>
              </a:rPr>
              <a:t> alkossák az étrended alapját.</a:t>
            </a:r>
            <a:endParaRPr lang="hu-HU" sz="2400" dirty="0">
              <a:latin typeface="+mj-lt"/>
            </a:endParaRPr>
          </a:p>
          <a:p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+mj-lt"/>
              </a:rPr>
              <a:t>Előnyei:</a:t>
            </a:r>
            <a:r>
              <a:rPr lang="hu-HU" sz="2400" dirty="0" smtClean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 fontos szénhidrátok,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 élelmi rostok,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 vitaminok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 ásványi anyagok</a:t>
            </a:r>
            <a:r>
              <a:rPr lang="hu-HU" sz="2400" dirty="0" smtClean="0">
                <a:latin typeface="+mj-lt"/>
              </a:rPr>
              <a:t> forrása.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Kiegyensúlyozott táplálkozás</a:t>
            </a:r>
            <a:endParaRPr lang="hu-HU" dirty="0"/>
          </a:p>
        </p:txBody>
      </p:sp>
      <p:pic>
        <p:nvPicPr>
          <p:cNvPr id="4" name="Picture 6" descr="Szivarvany resz 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417638"/>
            <a:ext cx="4684713" cy="5440362"/>
          </a:xfrm>
          <a:prstGeom prst="rect">
            <a:avLst/>
          </a:prstGeom>
          <a:noFill/>
          <a:ln/>
        </p:spPr>
      </p:pic>
      <p:sp>
        <p:nvSpPr>
          <p:cNvPr id="5" name="Téglalap 4"/>
          <p:cNvSpPr/>
          <p:nvPr/>
        </p:nvSpPr>
        <p:spPr>
          <a:xfrm>
            <a:off x="323528" y="1772816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 smtClean="0"/>
              <a:t>Zöldségfélékből és gyümölcsből</a:t>
            </a:r>
            <a:r>
              <a:rPr lang="hu-HU" sz="2400" dirty="0" smtClean="0"/>
              <a:t> legalább napi 4–5 adag ajánlott. </a:t>
            </a:r>
          </a:p>
          <a:p>
            <a:endParaRPr lang="hu-HU" sz="2400" dirty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Előnyei:</a:t>
            </a:r>
          </a:p>
          <a:p>
            <a:r>
              <a:rPr lang="hu-HU" sz="2400" dirty="0" smtClean="0"/>
              <a:t>élelmi rostok, </a:t>
            </a:r>
          </a:p>
          <a:p>
            <a:r>
              <a:rPr lang="hu-HU" sz="2400" dirty="0" smtClean="0"/>
              <a:t>vitaminok, </a:t>
            </a:r>
          </a:p>
          <a:p>
            <a:r>
              <a:rPr lang="hu-HU" sz="2400" dirty="0" smtClean="0"/>
              <a:t>ásványi anyagok forrása.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Kiegyensúlyozott táplálkozás</a:t>
            </a:r>
            <a:endParaRPr lang="hu-HU" dirty="0"/>
          </a:p>
        </p:txBody>
      </p:sp>
      <p:pic>
        <p:nvPicPr>
          <p:cNvPr id="4" name="Picture 4" descr="Szivarvany resz 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417638"/>
            <a:ext cx="4684713" cy="5440362"/>
          </a:xfrm>
          <a:prstGeom prst="rect">
            <a:avLst/>
          </a:prstGeom>
          <a:noFill/>
          <a:ln/>
        </p:spPr>
      </p:pic>
      <p:sp>
        <p:nvSpPr>
          <p:cNvPr id="5" name="Téglalap 4"/>
          <p:cNvSpPr/>
          <p:nvPr/>
        </p:nvSpPr>
        <p:spPr>
          <a:xfrm>
            <a:off x="323528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u="sng" dirty="0" smtClean="0"/>
              <a:t>A tej és a tejtermékek</a:t>
            </a:r>
            <a:r>
              <a:rPr lang="hu-HU" sz="2400" dirty="0" smtClean="0"/>
              <a:t> szintén naponta fogyasztandók.</a:t>
            </a: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Előnyei:</a:t>
            </a:r>
            <a:r>
              <a:rPr lang="hu-H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fehérje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kalcium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Kiegyensúlyozott táplálkozás</a:t>
            </a:r>
            <a:endParaRPr lang="hu-HU" dirty="0"/>
          </a:p>
        </p:txBody>
      </p:sp>
      <p:pic>
        <p:nvPicPr>
          <p:cNvPr id="4" name="Picture 3" descr="Szivarvany resz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417638"/>
            <a:ext cx="4684713" cy="5440362"/>
          </a:xfrm>
          <a:prstGeom prst="rect">
            <a:avLst/>
          </a:prstGeom>
          <a:noFill/>
          <a:ln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41324" y="1690688"/>
            <a:ext cx="43467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dirty="0">
                <a:latin typeface="+mj-lt"/>
              </a:rPr>
              <a:t>Sovány (csirke, sovány felvágottak) </a:t>
            </a:r>
            <a:r>
              <a:rPr lang="hu-HU" sz="2400" u="sng" dirty="0">
                <a:latin typeface="+mj-lt"/>
              </a:rPr>
              <a:t>húst </a:t>
            </a:r>
            <a:r>
              <a:rPr lang="hu-HU" sz="2400" dirty="0">
                <a:latin typeface="+mj-lt"/>
              </a:rPr>
              <a:t>naponta, </a:t>
            </a:r>
            <a:r>
              <a:rPr lang="hu-HU" sz="2400" u="sng" dirty="0">
                <a:latin typeface="+mj-lt"/>
              </a:rPr>
              <a:t>halat </a:t>
            </a:r>
            <a:r>
              <a:rPr lang="hu-HU" sz="2400" dirty="0">
                <a:latin typeface="+mj-lt"/>
              </a:rPr>
              <a:t>legalább hetente egyszer </a:t>
            </a:r>
            <a:r>
              <a:rPr lang="hu-HU" sz="2400" dirty="0" smtClean="0">
                <a:latin typeface="+mj-lt"/>
              </a:rPr>
              <a:t>fogyasszunk! </a:t>
            </a:r>
          </a:p>
          <a:p>
            <a:endParaRPr lang="hu-HU" sz="2400" dirty="0">
              <a:solidFill>
                <a:srgbClr val="FF0000"/>
              </a:solidFill>
              <a:latin typeface="+mj-lt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+mj-lt"/>
              </a:rPr>
              <a:t>Előnyei</a:t>
            </a:r>
            <a:r>
              <a:rPr lang="hu-HU" sz="2400" dirty="0">
                <a:solidFill>
                  <a:srgbClr val="FF0000"/>
                </a:solidFill>
                <a:latin typeface="+mj-lt"/>
              </a:rPr>
              <a:t>:</a:t>
            </a:r>
            <a:r>
              <a:rPr lang="hu-HU" sz="2400" dirty="0">
                <a:latin typeface="+mj-lt"/>
              </a:rPr>
              <a:t> </a:t>
            </a:r>
            <a:endParaRPr lang="hu-HU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fehérje</a:t>
            </a:r>
            <a:r>
              <a:rPr lang="hu-HU" sz="2400" dirty="0">
                <a:latin typeface="+mj-lt"/>
              </a:rPr>
              <a:t>, </a:t>
            </a:r>
            <a:endParaRPr lang="hu-HU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ásványi anyagok (</a:t>
            </a:r>
            <a:r>
              <a:rPr lang="hu-HU" sz="2400" dirty="0" err="1" smtClean="0">
                <a:latin typeface="+mj-lt"/>
              </a:rPr>
              <a:t>Fe</a:t>
            </a:r>
            <a:r>
              <a:rPr lang="hu-HU" sz="2400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vitaminok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+mj-lt"/>
              </a:rPr>
              <a:t> esszenciális zsírsavak.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</TotalTime>
  <Words>349</Words>
  <Application>Microsoft Office PowerPoint</Application>
  <PresentationFormat>Diavetítés a képernyőre (4:3 oldalarány)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Fényűző</vt:lpstr>
      <vt:lpstr>A helyes táplálkozás</vt:lpstr>
      <vt:lpstr>Miért fontos egészségtudatosan táplálkozni?</vt:lpstr>
      <vt:lpstr>Megfelelő étkezés</vt:lpstr>
      <vt:lpstr>Energiaegyensúly</vt:lpstr>
      <vt:lpstr>Hogyan számoljuk ki hogy mennyi energiára van szükségünk?</vt:lpstr>
      <vt:lpstr>Kiegyensúlyozott táplálkozás</vt:lpstr>
      <vt:lpstr>Kiegyensúlyozott táplálkozás</vt:lpstr>
      <vt:lpstr>Kiegyensúlyozott táplálkozás</vt:lpstr>
      <vt:lpstr>Kiegyensúlyozott táplálkozás</vt:lpstr>
      <vt:lpstr>Feladat:</vt:lpstr>
      <vt:lpstr>További ajánlások</vt:lpstr>
      <vt:lpstr>További ajánlások</vt:lpstr>
      <vt:lpstr>További ajánlások</vt:lpstr>
      <vt:lpstr>a megfelelő táplálkozás mellett az ideális testtömeg alakul ki !</vt:lpstr>
      <vt:lpstr> feladat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helyes táplálkozás</dc:title>
  <dc:creator>Csontos Mónika</dc:creator>
  <cp:lastModifiedBy>Csontos Mónika</cp:lastModifiedBy>
  <cp:revision>18</cp:revision>
  <dcterms:created xsi:type="dcterms:W3CDTF">2013-02-27T13:56:48Z</dcterms:created>
  <dcterms:modified xsi:type="dcterms:W3CDTF">2013-02-27T17:02:38Z</dcterms:modified>
</cp:coreProperties>
</file>